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81" r:id="rId6"/>
    <p:sldId id="278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CA38D-C650-4337-AA0F-E8410D57CA09}" type="datetimeFigureOut">
              <a:rPr lang="en-US" smtClean="0"/>
              <a:pPr/>
              <a:t>1/28/2013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3A0C7-E57D-4B1E-9976-D85636ADE9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110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FEB3EF2-C94A-4011-8BBA-99AD5AF4FBBF}" type="datetimeFigureOut">
              <a:rPr lang="en-US" smtClean="0"/>
              <a:pPr/>
              <a:t>1/28/2013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1/28/2013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1/28/2013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1/28/2013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FEB3EF2-C94A-4011-8BBA-99AD5AF4FBBF}" type="datetimeFigureOut">
              <a:rPr lang="en-US" smtClean="0"/>
              <a:pPr/>
              <a:t>1/28/2013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1/28/2013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1/28/2013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1/28/2013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1/28/2013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1/28/2013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1/28/2013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EB3EF2-C94A-4011-8BBA-99AD5AF4FBBF}" type="datetimeFigureOut">
              <a:rPr lang="en-US" smtClean="0"/>
              <a:pPr/>
              <a:t>1/28/2013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6742" y="1052736"/>
            <a:ext cx="8064896" cy="1894362"/>
          </a:xfrm>
        </p:spPr>
        <p:txBody>
          <a:bodyPr>
            <a:noAutofit/>
          </a:bodyPr>
          <a:lstStyle/>
          <a:p>
            <a:pPr algn="ctr"/>
            <a:r>
              <a:rPr lang="en-GB" sz="4400" dirty="0" smtClean="0">
                <a:latin typeface="Calibri" pitchFamily="34" charset="0"/>
                <a:cs typeface="Calibri" pitchFamily="34" charset="0"/>
              </a:rPr>
              <a:t>Developing Graduate Attributes Through The Sustainability Agenda And Problem-based Learning</a:t>
            </a:r>
            <a:endParaRPr lang="en-GB" sz="4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339752" y="3501008"/>
            <a:ext cx="6172200" cy="1354217"/>
          </a:xfrm>
        </p:spPr>
        <p:txBody>
          <a:bodyPr>
            <a:spAutoFit/>
          </a:bodyPr>
          <a:lstStyle/>
          <a:p>
            <a:pPr algn="ctr"/>
            <a:r>
              <a:rPr lang="en-GB" sz="2400" b="0" dirty="0">
                <a:latin typeface="Calibri" pitchFamily="34" charset="0"/>
                <a:cs typeface="Calibri" pitchFamily="34" charset="0"/>
              </a:rPr>
              <a:t>Workshop Tuesday 29</a:t>
            </a:r>
            <a:r>
              <a:rPr lang="en-GB" sz="2400" b="0" baseline="30000" dirty="0">
                <a:latin typeface="Calibri" pitchFamily="34" charset="0"/>
                <a:cs typeface="Calibri" pitchFamily="34" charset="0"/>
              </a:rPr>
              <a:t>th</a:t>
            </a:r>
            <a:r>
              <a:rPr lang="en-GB" sz="2400" b="0" dirty="0">
                <a:latin typeface="Calibri" pitchFamily="34" charset="0"/>
                <a:cs typeface="Calibri" pitchFamily="34" charset="0"/>
              </a:rPr>
              <a:t> January 2013</a:t>
            </a:r>
          </a:p>
          <a:p>
            <a:pPr algn="ctr"/>
            <a:r>
              <a:rPr lang="en-GB" sz="2400" b="0" dirty="0">
                <a:latin typeface="Calibri" pitchFamily="34" charset="0"/>
                <a:cs typeface="Calibri" pitchFamily="34" charset="0"/>
              </a:rPr>
              <a:t>Glyndwr University</a:t>
            </a:r>
          </a:p>
          <a:p>
            <a:pPr algn="ctr"/>
            <a:r>
              <a:rPr lang="en-GB" sz="2400" b="0" dirty="0">
                <a:latin typeface="Calibri" pitchFamily="34" charset="0"/>
                <a:cs typeface="Calibri" pitchFamily="34" charset="0"/>
              </a:rPr>
              <a:t>Wrexham</a:t>
            </a:r>
            <a:endParaRPr lang="en-GB" sz="2400" b="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 descr="C:\Documents and Settings\gga45\My Documents\NTFS-Greening Business\Keele Logo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5500702"/>
            <a:ext cx="2286016" cy="1000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Documents and Settings\gga45\My Documents\NTFS-Greening Business\Manchester 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88" y="5572140"/>
            <a:ext cx="2071702" cy="928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Documents and Settings\gga45\My Documents\NTFS-Greening Business\Staffs Logo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2" y="5500702"/>
            <a:ext cx="2071702" cy="1000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Documents and Settings\gga45\My Documents\NTFS-Greening Business\HEA-logo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96" y="5286388"/>
            <a:ext cx="1206717" cy="11953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1857356" y="2000240"/>
            <a:ext cx="6172200" cy="1200329"/>
          </a:xfrm>
        </p:spPr>
        <p:txBody>
          <a:bodyPr>
            <a:spAutoFit/>
          </a:bodyPr>
          <a:lstStyle/>
          <a:p>
            <a:r>
              <a:rPr lang="en-GB" sz="4400" dirty="0" smtClean="0">
                <a:latin typeface="Calibri" pitchFamily="34" charset="0"/>
              </a:rPr>
              <a:t>PBL: In At The Deep End!</a:t>
            </a:r>
            <a:br>
              <a:rPr lang="en-GB" sz="4400" dirty="0" smtClean="0">
                <a:latin typeface="Calibri" pitchFamily="34" charset="0"/>
              </a:rPr>
            </a:br>
            <a:r>
              <a:rPr lang="en-GB" sz="2800" dirty="0" smtClean="0">
                <a:latin typeface="Calibri" pitchFamily="34" charset="0"/>
              </a:rPr>
              <a:t>Practical Group Work Session</a:t>
            </a:r>
            <a:endParaRPr lang="en-GB" sz="2800" dirty="0">
              <a:latin typeface="Calibri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428860" y="4857760"/>
            <a:ext cx="2857520" cy="1428760"/>
          </a:xfrm>
        </p:spPr>
        <p:txBody>
          <a:bodyPr>
            <a:normAutofit/>
          </a:bodyPr>
          <a:lstStyle/>
          <a:p>
            <a:r>
              <a:rPr lang="en-GB" sz="2800" b="0" dirty="0" smtClean="0">
                <a:latin typeface="Calibri" pitchFamily="34" charset="0"/>
              </a:rPr>
              <a:t>Pat Bailey</a:t>
            </a:r>
          </a:p>
          <a:p>
            <a:r>
              <a:rPr lang="en-GB" sz="2800" b="0" dirty="0" smtClean="0">
                <a:latin typeface="Calibri" pitchFamily="34" charset="0"/>
              </a:rPr>
              <a:t>Keele University</a:t>
            </a:r>
            <a:endParaRPr lang="en-GB" sz="2800" b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593160" cy="79695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alibri" pitchFamily="34" charset="0"/>
              </a:rPr>
              <a:t>Apologies – change of plan</a:t>
            </a:r>
            <a:endParaRPr lang="en-GB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  <a:ln w="50800" cmpd="thickThin">
            <a:solidFill>
              <a:srgbClr val="00B050"/>
            </a:solidFill>
          </a:ln>
        </p:spPr>
        <p:txBody>
          <a:bodyPr>
            <a:normAutofit fontScale="92500" lnSpcReduction="10000"/>
          </a:bodyPr>
          <a:lstStyle/>
          <a:p>
            <a:pPr lvl="0"/>
            <a:r>
              <a:rPr lang="en-GB" sz="2800" dirty="0" smtClean="0">
                <a:latin typeface="Calibri" pitchFamily="34" charset="0"/>
              </a:rPr>
              <a:t>In response to a disappointing performance in the Green League Table, our VC (Professor Justin Case) has asked us to identify some ‘quick hit’ areas in which we can demonstrate our sustainability.</a:t>
            </a:r>
          </a:p>
          <a:p>
            <a:pPr lvl="0"/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You’ve been chosen as a well-informed task group, to come up with two or three ideas for our multi-site campus, and to present them to the VC in 2 weeks time.</a:t>
            </a:r>
          </a:p>
          <a:p>
            <a:pPr lvl="0"/>
            <a:r>
              <a:rPr lang="en-GB" sz="2800" dirty="0" smtClean="0">
                <a:latin typeface="Calibri" pitchFamily="34" charset="0"/>
              </a:rPr>
              <a:t>These need to be potentially newsworthy (or at least provide good sound bites for Open Days </a:t>
            </a:r>
            <a:r>
              <a:rPr lang="en-GB" sz="2800" dirty="0" err="1" smtClean="0">
                <a:latin typeface="Calibri" pitchFamily="34" charset="0"/>
              </a:rPr>
              <a:t>etc</a:t>
            </a:r>
            <a:r>
              <a:rPr lang="en-GB" sz="2800" dirty="0" smtClean="0">
                <a:latin typeface="Calibri" pitchFamily="34" charset="0"/>
              </a:rPr>
              <a:t>).</a:t>
            </a:r>
          </a:p>
          <a:p>
            <a:pPr lvl="0"/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The bad news is that funding is limited – the VC has indicated that a few £k may be available.</a:t>
            </a:r>
          </a:p>
          <a:p>
            <a:pPr lvl="0"/>
            <a:r>
              <a:rPr lang="en-GB" sz="2800" dirty="0">
                <a:latin typeface="Calibri" pitchFamily="34" charset="0"/>
              </a:rPr>
              <a:t>M</a:t>
            </a:r>
            <a:r>
              <a:rPr lang="en-GB" sz="2800" dirty="0" smtClean="0">
                <a:latin typeface="Calibri" pitchFamily="34" charset="0"/>
              </a:rPr>
              <a:t>orally (and taking the longer view), you feel that any proposals should be sustainably ‘sound’.</a:t>
            </a:r>
          </a:p>
          <a:p>
            <a:pPr lvl="0"/>
            <a:endParaRPr lang="en-GB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57356" y="2000240"/>
            <a:ext cx="7143800" cy="2123658"/>
          </a:xfrm>
        </p:spPr>
        <p:txBody>
          <a:bodyPr wrap="square">
            <a:spAutoFit/>
          </a:bodyPr>
          <a:lstStyle/>
          <a:p>
            <a:r>
              <a:rPr lang="en-GB" sz="4400" dirty="0" smtClean="0">
                <a:latin typeface="Calibri" pitchFamily="34" charset="0"/>
              </a:rPr>
              <a:t>Background And Introduction To The Project, Workshop And Toolkit</a:t>
            </a:r>
            <a:endParaRPr lang="en-GB" sz="4400" dirty="0">
              <a:latin typeface="Calibri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428860" y="4857760"/>
            <a:ext cx="2857520" cy="1371600"/>
          </a:xfrm>
        </p:spPr>
        <p:txBody>
          <a:bodyPr/>
          <a:lstStyle/>
          <a:p>
            <a:pPr lvl="0">
              <a:buClr>
                <a:srgbClr val="7FD13B"/>
              </a:buClr>
            </a:pPr>
            <a:r>
              <a:rPr lang="en-GB" sz="2800" b="0" dirty="0" smtClean="0">
                <a:solidFill>
                  <a:srgbClr val="4E5B6F"/>
                </a:solidFill>
                <a:latin typeface="Calibri" pitchFamily="34" charset="0"/>
              </a:rPr>
              <a:t>Pat Bailey</a:t>
            </a:r>
          </a:p>
          <a:p>
            <a:pPr lvl="0">
              <a:buClr>
                <a:srgbClr val="7FD13B"/>
              </a:buClr>
            </a:pPr>
            <a:r>
              <a:rPr lang="en-GB" sz="2800" b="0" dirty="0" smtClean="0">
                <a:solidFill>
                  <a:srgbClr val="4E5B6F"/>
                </a:solidFill>
                <a:latin typeface="Calibri" pitchFamily="34" charset="0"/>
              </a:rPr>
              <a:t>Keele University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67600" cy="724942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Why this project … and these partners?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355160" cy="5205192"/>
          </a:xfrm>
          <a:ln w="57150" cmpd="thickThin">
            <a:solidFill>
              <a:schemeClr val="accent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GB" sz="2800" dirty="0" smtClean="0">
                <a:latin typeface="Calibri" pitchFamily="34" charset="0"/>
              </a:rPr>
              <a:t>For Keele, 4 National Teaching Fellows (now 6), with interest in PBL and related approaches</a:t>
            </a:r>
          </a:p>
          <a:p>
            <a:pPr lvl="0"/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In parallel, a major initiative at Keele to make ‘Sustainability’ a core institutional theme</a:t>
            </a:r>
          </a:p>
          <a:p>
            <a:pPr lvl="0"/>
            <a:r>
              <a:rPr lang="en-GB" sz="2800" dirty="0" smtClean="0">
                <a:latin typeface="Calibri" pitchFamily="34" charset="0"/>
              </a:rPr>
              <a:t>Belief that: 1) we need to offer at least one Level 1 ‘sustainability’ module to all students; 2) that it would only work if PBL; 3) that scale-up is the BIG issue</a:t>
            </a:r>
          </a:p>
          <a:p>
            <a:pPr lvl="0"/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Need a range of types of university, offered by nearby Manchester and Staffordshire Universities</a:t>
            </a:r>
          </a:p>
        </p:txBody>
      </p:sp>
    </p:spTree>
    <p:extLst>
      <p:ext uri="{BB962C8B-B14F-4D97-AF65-F5344CB8AC3E}">
        <p14:creationId xmlns:p14="http://schemas.microsoft.com/office/powerpoint/2010/main" val="340124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67600" cy="724942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Why this project … and these partners?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  <a:ln w="57150" cmpd="thickThin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lvl="0"/>
            <a:r>
              <a:rPr lang="en-GB" sz="2800" dirty="0">
                <a:latin typeface="Calibri" pitchFamily="34" charset="0"/>
              </a:rPr>
              <a:t>Manchester </a:t>
            </a:r>
            <a:r>
              <a:rPr lang="en-GB" sz="2800" dirty="0" smtClean="0">
                <a:latin typeface="Calibri" pitchFamily="34" charset="0"/>
              </a:rPr>
              <a:t>had </a:t>
            </a:r>
            <a:r>
              <a:rPr lang="en-GB" sz="2800" dirty="0">
                <a:latin typeface="Calibri" pitchFamily="34" charset="0"/>
              </a:rPr>
              <a:t>very successful </a:t>
            </a:r>
            <a:r>
              <a:rPr lang="en-GB" sz="2800" dirty="0" err="1">
                <a:latin typeface="Calibri" pitchFamily="34" charset="0"/>
              </a:rPr>
              <a:t>sci</a:t>
            </a:r>
            <a:r>
              <a:rPr lang="en-GB" sz="2800" dirty="0">
                <a:latin typeface="Calibri" pitchFamily="34" charset="0"/>
              </a:rPr>
              <a:t>/</a:t>
            </a:r>
            <a:r>
              <a:rPr lang="en-GB" sz="2800" dirty="0" err="1">
                <a:latin typeface="Calibri" pitchFamily="34" charset="0"/>
              </a:rPr>
              <a:t>eng</a:t>
            </a:r>
            <a:r>
              <a:rPr lang="en-GB" sz="2800" dirty="0">
                <a:latin typeface="Calibri" pitchFamily="34" charset="0"/>
              </a:rPr>
              <a:t> 3</a:t>
            </a:r>
            <a:r>
              <a:rPr lang="en-GB" sz="2800" baseline="30000" dirty="0">
                <a:latin typeface="Calibri" pitchFamily="34" charset="0"/>
              </a:rPr>
              <a:t>rd</a:t>
            </a:r>
            <a:r>
              <a:rPr lang="en-GB" sz="2800" dirty="0">
                <a:latin typeface="Calibri" pitchFamily="34" charset="0"/>
              </a:rPr>
              <a:t> Year SD PBL module (&gt;100 students</a:t>
            </a:r>
            <a:r>
              <a:rPr lang="en-GB" sz="2800" dirty="0" smtClean="0">
                <a:latin typeface="Calibri" pitchFamily="34" charset="0"/>
              </a:rPr>
              <a:t>), sponsored by </a:t>
            </a:r>
            <a:r>
              <a:rPr lang="en-GB" sz="2800" dirty="0" err="1" smtClean="0">
                <a:latin typeface="Calibri" pitchFamily="34" charset="0"/>
              </a:rPr>
              <a:t>RAEng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>
                <a:latin typeface="Calibri" pitchFamily="34" charset="0"/>
              </a:rPr>
              <a:t>… </a:t>
            </a:r>
            <a:r>
              <a:rPr lang="en-GB" sz="2800" dirty="0" smtClean="0">
                <a:latin typeface="Calibri" pitchFamily="34" charset="0"/>
              </a:rPr>
              <a:t>but further scale</a:t>
            </a:r>
            <a:r>
              <a:rPr lang="en-GB" sz="2800" dirty="0">
                <a:latin typeface="Calibri" pitchFamily="34" charset="0"/>
              </a:rPr>
              <a:t>-up an </a:t>
            </a:r>
            <a:r>
              <a:rPr lang="en-GB" sz="2800" dirty="0" smtClean="0">
                <a:latin typeface="Calibri" pitchFamily="34" charset="0"/>
              </a:rPr>
              <a:t>issue (and was needed)</a:t>
            </a:r>
          </a:p>
          <a:p>
            <a:pPr marL="0" lvl="0" indent="0">
              <a:buNone/>
            </a:pPr>
            <a:r>
              <a:rPr lang="en-GB" sz="2800" dirty="0">
                <a:solidFill>
                  <a:srgbClr val="0000FF"/>
                </a:solidFill>
                <a:latin typeface="Calibri" pitchFamily="34" charset="0"/>
              </a:rPr>
              <a:t>	</a:t>
            </a:r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- Early adopter of PBL (</a:t>
            </a:r>
            <a:r>
              <a:rPr lang="en-GB" sz="2800" dirty="0">
                <a:solidFill>
                  <a:srgbClr val="0000FF"/>
                </a:solidFill>
                <a:latin typeface="Calibri" pitchFamily="34" charset="0"/>
              </a:rPr>
              <a:t>M</a:t>
            </a:r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edical School)</a:t>
            </a:r>
          </a:p>
          <a:p>
            <a:pPr marL="0" lvl="0" indent="0">
              <a:buNone/>
            </a:pPr>
            <a:r>
              <a:rPr lang="en-GB" sz="2800" dirty="0">
                <a:solidFill>
                  <a:srgbClr val="0000FF"/>
                </a:solidFill>
                <a:latin typeface="Calibri" pitchFamily="34" charset="0"/>
              </a:rPr>
              <a:t>	</a:t>
            </a:r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- Won a CETL for EBL</a:t>
            </a:r>
            <a:endParaRPr lang="en-GB" sz="2800" dirty="0">
              <a:solidFill>
                <a:srgbClr val="0000FF"/>
              </a:solidFill>
              <a:latin typeface="Calibri" pitchFamily="34" charset="0"/>
            </a:endParaRPr>
          </a:p>
          <a:p>
            <a:pPr lvl="0"/>
            <a:r>
              <a:rPr lang="en-GB" sz="2800" dirty="0">
                <a:latin typeface="Calibri" pitchFamily="34" charset="0"/>
              </a:rPr>
              <a:t>Staffordshire has strong ‘green’ credentials, and wanted to expand take-up of 2</a:t>
            </a:r>
            <a:r>
              <a:rPr lang="en-GB" sz="2800" baseline="30000" dirty="0">
                <a:latin typeface="Calibri" pitchFamily="34" charset="0"/>
              </a:rPr>
              <a:t>nd</a:t>
            </a:r>
            <a:r>
              <a:rPr lang="en-GB" sz="2800" dirty="0">
                <a:latin typeface="Calibri" pitchFamily="34" charset="0"/>
              </a:rPr>
              <a:t> Year sustainability </a:t>
            </a:r>
            <a:r>
              <a:rPr lang="en-GB" sz="2800" dirty="0" smtClean="0">
                <a:latin typeface="Calibri" pitchFamily="34" charset="0"/>
              </a:rPr>
              <a:t>module</a:t>
            </a:r>
          </a:p>
          <a:p>
            <a:pPr marL="0" lvl="0" indent="0">
              <a:buNone/>
            </a:pPr>
            <a:r>
              <a:rPr lang="en-GB" sz="2800" dirty="0">
                <a:solidFill>
                  <a:srgbClr val="0000FF"/>
                </a:solidFill>
                <a:latin typeface="Calibri" pitchFamily="34" charset="0"/>
              </a:rPr>
              <a:t>	</a:t>
            </a:r>
            <a:r>
              <a:rPr lang="en-GB" sz="2800" smtClean="0">
                <a:solidFill>
                  <a:srgbClr val="0000FF"/>
                </a:solidFill>
                <a:latin typeface="Calibri" pitchFamily="34" charset="0"/>
              </a:rPr>
              <a:t>- </a:t>
            </a:r>
            <a:r>
              <a:rPr lang="en-GB" sz="2800">
                <a:solidFill>
                  <a:srgbClr val="0000FF"/>
                </a:solidFill>
                <a:latin typeface="Calibri" pitchFamily="34" charset="0"/>
              </a:rPr>
              <a:t>I</a:t>
            </a:r>
            <a:r>
              <a:rPr lang="en-GB" sz="2800" smtClean="0">
                <a:solidFill>
                  <a:srgbClr val="0000FF"/>
                </a:solidFill>
                <a:latin typeface="Calibri" pitchFamily="34" charset="0"/>
              </a:rPr>
              <a:t>nstitutional </a:t>
            </a:r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commitment to sustainability</a:t>
            </a:r>
          </a:p>
          <a:p>
            <a:pPr marL="0" lvl="0" indent="0">
              <a:buNone/>
            </a:pPr>
            <a:r>
              <a:rPr lang="en-GB" sz="2800" dirty="0">
                <a:solidFill>
                  <a:srgbClr val="0000FF"/>
                </a:solidFill>
                <a:latin typeface="Calibri" pitchFamily="34" charset="0"/>
              </a:rPr>
              <a:t>	</a:t>
            </a:r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- ‘Greening the campus’ was the module focus</a:t>
            </a:r>
          </a:p>
          <a:p>
            <a:pPr lvl="0"/>
            <a:r>
              <a:rPr lang="en-GB" sz="2800" dirty="0" smtClean="0">
                <a:latin typeface="Calibri" pitchFamily="34" charset="0"/>
              </a:rPr>
              <a:t>Now in year 3 of NTFS project exploring the use of ‘hybrid’ PBL for teaching sustainability, with a focus on scalability</a:t>
            </a:r>
            <a:endParaRPr lang="en-GB" sz="2800" dirty="0">
              <a:latin typeface="Calibri" pitchFamily="34" charset="0"/>
            </a:endParaRPr>
          </a:p>
          <a:p>
            <a:pPr marL="0" lvl="0" indent="0">
              <a:buNone/>
            </a:pPr>
            <a:endParaRPr lang="en-GB" dirty="0">
              <a:latin typeface="Calibri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4464496" cy="724942"/>
          </a:xfrm>
        </p:spPr>
        <p:txBody>
          <a:bodyPr/>
          <a:lstStyle/>
          <a:p>
            <a:r>
              <a:rPr lang="en-GB" sz="3200" b="1" dirty="0">
                <a:solidFill>
                  <a:srgbClr val="0070C0"/>
                </a:solidFill>
                <a:latin typeface="Calibri" pitchFamily="34" charset="0"/>
              </a:rPr>
              <a:t>The format for the 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211144" cy="5205192"/>
          </a:xfrm>
          <a:ln w="57150" cmpd="thickThin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lvl="0"/>
            <a:r>
              <a:rPr lang="en-GB" b="1" dirty="0">
                <a:latin typeface="Calibri" pitchFamily="34" charset="0"/>
              </a:rPr>
              <a:t>Timetable</a:t>
            </a:r>
          </a:p>
          <a:p>
            <a:pPr marL="0" lvl="0" indent="0">
              <a:buNone/>
            </a:pPr>
            <a:endParaRPr lang="en-GB" b="1" dirty="0">
              <a:latin typeface="Calibri" pitchFamily="34" charset="0"/>
            </a:endParaRPr>
          </a:p>
          <a:p>
            <a:pPr lvl="0"/>
            <a:r>
              <a:rPr lang="en-GB" b="1" dirty="0">
                <a:latin typeface="Calibri" pitchFamily="34" charset="0"/>
              </a:rPr>
              <a:t>Who’s who</a:t>
            </a:r>
          </a:p>
          <a:p>
            <a:pPr lvl="0"/>
            <a:endParaRPr lang="en-GB" b="1" dirty="0">
              <a:latin typeface="Calibri" pitchFamily="34" charset="0"/>
            </a:endParaRPr>
          </a:p>
          <a:p>
            <a:pPr lvl="0"/>
            <a:r>
              <a:rPr lang="en-GB" b="1" dirty="0">
                <a:latin typeface="Calibri" pitchFamily="34" charset="0"/>
              </a:rPr>
              <a:t>Housekeeping (loos, fire, lunchtime tours of the Hub)</a:t>
            </a:r>
          </a:p>
          <a:p>
            <a:pPr lvl="0"/>
            <a:endParaRPr lang="en-GB" b="1" dirty="0">
              <a:latin typeface="Calibri" pitchFamily="34" charset="0"/>
            </a:endParaRPr>
          </a:p>
          <a:p>
            <a:pPr lvl="0"/>
            <a:r>
              <a:rPr lang="en-GB" b="1" dirty="0">
                <a:latin typeface="Calibri" pitchFamily="34" charset="0"/>
              </a:rPr>
              <a:t>Feedback during the day</a:t>
            </a:r>
          </a:p>
          <a:p>
            <a:pPr lvl="0"/>
            <a:endParaRPr lang="en-GB" b="1" dirty="0">
              <a:latin typeface="Calibri" pitchFamily="34" charset="0"/>
            </a:endParaRPr>
          </a:p>
          <a:p>
            <a:pPr lvl="0"/>
            <a:r>
              <a:rPr lang="en-GB" b="1" dirty="0">
                <a:latin typeface="Calibri" pitchFamily="34" charset="0"/>
              </a:rPr>
              <a:t>The toolkit (draft copies of toolkit </a:t>
            </a:r>
            <a:r>
              <a:rPr lang="en-GB" b="1" dirty="0" smtClean="0">
                <a:latin typeface="Calibri" pitchFamily="34" charset="0"/>
              </a:rPr>
              <a:t>available </a:t>
            </a:r>
            <a:r>
              <a:rPr lang="en-GB" b="1" dirty="0">
                <a:latin typeface="Calibri" pitchFamily="34" charset="0"/>
              </a:rPr>
              <a:t>– final version to be completed at year end</a:t>
            </a:r>
            <a:r>
              <a:rPr lang="en-GB" b="1" dirty="0" smtClean="0">
                <a:latin typeface="Calibri" pitchFamily="34" charset="0"/>
              </a:rPr>
              <a:t>) – comments welcomed …</a:t>
            </a:r>
            <a:endParaRPr lang="en-GB" b="1" dirty="0">
              <a:latin typeface="Calibri" pitchFamily="34" charset="0"/>
            </a:endParaRPr>
          </a:p>
          <a:p>
            <a:pPr lvl="0"/>
            <a:endParaRPr lang="en-GB" b="1" dirty="0">
              <a:latin typeface="Calibri" pitchFamily="34" charset="0"/>
            </a:endParaRPr>
          </a:p>
          <a:p>
            <a:pPr lvl="0"/>
            <a:r>
              <a:rPr lang="en-GB" b="1" dirty="0">
                <a:latin typeface="Calibri" pitchFamily="34" charset="0"/>
              </a:rPr>
              <a:t>… </a:t>
            </a:r>
            <a:r>
              <a:rPr lang="en-GB" b="1" dirty="0" smtClean="0">
                <a:latin typeface="Calibri" pitchFamily="34" charset="0"/>
              </a:rPr>
              <a:t>and due to </a:t>
            </a:r>
            <a:r>
              <a:rPr lang="en-GB" b="1" dirty="0">
                <a:latin typeface="Calibri" pitchFamily="34" charset="0"/>
              </a:rPr>
              <a:t>the </a:t>
            </a:r>
            <a:r>
              <a:rPr lang="en-GB" b="1" dirty="0" err="1">
                <a:latin typeface="Calibri" pitchFamily="34" charset="0"/>
              </a:rPr>
              <a:t>ongoing</a:t>
            </a:r>
            <a:r>
              <a:rPr lang="en-GB" b="1" dirty="0">
                <a:latin typeface="Calibri" pitchFamily="34" charset="0"/>
              </a:rPr>
              <a:t> nature of the </a:t>
            </a:r>
            <a:r>
              <a:rPr lang="en-GB" b="1" dirty="0" smtClean="0">
                <a:latin typeface="Calibri" pitchFamily="34" charset="0"/>
              </a:rPr>
              <a:t>project, </a:t>
            </a:r>
            <a:r>
              <a:rPr lang="en-GB" b="1" dirty="0">
                <a:latin typeface="Calibri" pitchFamily="34" charset="0"/>
              </a:rPr>
              <a:t>we want to share our experiences with you, but also hope that everyone here will share their </a:t>
            </a:r>
            <a:r>
              <a:rPr lang="en-GB" b="1" dirty="0" smtClean="0">
                <a:latin typeface="Calibri" pitchFamily="34" charset="0"/>
              </a:rPr>
              <a:t>own experiences too</a:t>
            </a:r>
            <a:endParaRPr lang="en-GB" b="1" dirty="0">
              <a:latin typeface="Calibri" pitchFamily="34" charset="0"/>
            </a:endParaRPr>
          </a:p>
          <a:p>
            <a:pPr marL="0" lvl="0" indent="0">
              <a:buNone/>
            </a:pPr>
            <a:endParaRPr lang="en-GB" dirty="0">
              <a:latin typeface="Calibri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18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291</TotalTime>
  <Words>400</Words>
  <Application>Microsoft Office PowerPoint</Application>
  <PresentationFormat>On-screen Show (4:3)</PresentationFormat>
  <Paragraphs>48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Developing Graduate Attributes Through The Sustainability Agenda And Problem-based Learning</vt:lpstr>
      <vt:lpstr>PBL: In At The Deep End! Practical Group Work Session</vt:lpstr>
      <vt:lpstr>Apologies – change of plan</vt:lpstr>
      <vt:lpstr>Background And Introduction To The Project, Workshop And Toolkit</vt:lpstr>
      <vt:lpstr>Why this project … and these partners?</vt:lpstr>
      <vt:lpstr>Why this project … and these partners?</vt:lpstr>
      <vt:lpstr>The format for the day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Graduate Attributes through the Sustainability Agenda and Problem-Based Learning</dc:title>
  <dc:creator>Sophie-pops</dc:creator>
  <cp:lastModifiedBy>gga45</cp:lastModifiedBy>
  <cp:revision>34</cp:revision>
  <dcterms:created xsi:type="dcterms:W3CDTF">2012-11-19T10:26:20Z</dcterms:created>
  <dcterms:modified xsi:type="dcterms:W3CDTF">2013-01-28T15:45:17Z</dcterms:modified>
</cp:coreProperties>
</file>